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8" r:id="rId2"/>
    <p:sldId id="277" r:id="rId3"/>
    <p:sldId id="295" r:id="rId4"/>
    <p:sldId id="296" r:id="rId5"/>
    <p:sldId id="297" r:id="rId6"/>
    <p:sldId id="289" r:id="rId7"/>
    <p:sldId id="291" r:id="rId8"/>
    <p:sldId id="292" r:id="rId9"/>
    <p:sldId id="294" r:id="rId10"/>
    <p:sldId id="293" r:id="rId11"/>
    <p:sldId id="276" r:id="rId12"/>
    <p:sldId id="298" r:id="rId13"/>
    <p:sldId id="299" r:id="rId14"/>
    <p:sldId id="300" r:id="rId15"/>
    <p:sldId id="301" r:id="rId16"/>
    <p:sldId id="302" r:id="rId17"/>
    <p:sldId id="303" r:id="rId18"/>
    <p:sldId id="304" r:id="rId19"/>
    <p:sldId id="305" r:id="rId20"/>
    <p:sldId id="306" r:id="rId21"/>
    <p:sldId id="307" r:id="rId22"/>
    <p:sldId id="308" r:id="rId23"/>
    <p:sldId id="309" r:id="rId24"/>
    <p:sldId id="310" r:id="rId25"/>
    <p:sldId id="311" r:id="rId2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02" autoAdjust="0"/>
    <p:restoredTop sz="94660"/>
  </p:normalViewPr>
  <p:slideViewPr>
    <p:cSldViewPr snapToGrid="0">
      <p:cViewPr varScale="1">
        <p:scale>
          <a:sx n="80" d="100"/>
          <a:sy n="80" d="100"/>
        </p:scale>
        <p:origin x="390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el en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eraat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fferte naamkaartj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/>
                </a:solidFill>
                <a:effectLst/>
                <a:latin typeface="Arial"/>
              </a:rPr>
              <a:t>”</a:t>
            </a: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Waar of onwa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5C6B4A9-1611-4792-9094-5F34BCA07E0B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333C77-0158-454C-844F-B7AB9BD7DAD4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A54C80-263E-416B-A8E0-580EDEADCBDC}" type="datetimeFigureOut">
              <a:rPr lang="en-US" dirty="0"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9954A3-9DFD-4C44-94BA-B95130A3BA1C}" type="slidenum">
              <a:rPr lang="en-US" dirty="0"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oup 28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19" name="Straight Connector 18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accent1">
                  <a:alpha val="70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Isosceles Triangle 22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5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lumMod val="50000"/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lumMod val="50000"/>
                <a:alpha val="66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12/3/2017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>
                    <a:lumMod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‹nr.›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5" r:id="rId2"/>
    <p:sldLayoutId id="2147483651" r:id="rId3"/>
    <p:sldLayoutId id="2147483666" r:id="rId4"/>
    <p:sldLayoutId id="2147483653" r:id="rId5"/>
    <p:sldLayoutId id="2147483654" r:id="rId6"/>
    <p:sldLayoutId id="2147483655" r:id="rId7"/>
    <p:sldLayoutId id="2147483667" r:id="rId8"/>
    <p:sldLayoutId id="2147483657" r:id="rId9"/>
    <p:sldLayoutId id="2147483660" r:id="rId10"/>
    <p:sldLayoutId id="2147483661" r:id="rId11"/>
    <p:sldLayoutId id="2147483662" r:id="rId12"/>
    <p:sldLayoutId id="2147483663" r:id="rId13"/>
    <p:sldLayoutId id="2147483664" r:id="rId14"/>
    <p:sldLayoutId id="2147483668" r:id="rId15"/>
    <p:sldLayoutId id="2147483659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>
            <a:lumMod val="75000"/>
          </a:schemeClr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Welkom 4 Havo.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683684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Prisoners-dilemma omdat?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Wij zien dat ze allebei beter af zijn als ze beide opruimen.</a:t>
            </a:r>
          </a:p>
          <a:p>
            <a:r>
              <a:rPr lang="nl-NL" sz="2500" dirty="0" smtClean="0"/>
              <a:t>Daarentegen zullen ze dat beide niet doen omdat:</a:t>
            </a:r>
          </a:p>
          <a:p>
            <a:r>
              <a:rPr lang="nl-NL" sz="2500" dirty="0" smtClean="0"/>
              <a:t>Ongeacht wat de ander kiest, het is voor het individu altijd beter niet op te ruimen.</a:t>
            </a:r>
          </a:p>
          <a:p>
            <a:r>
              <a:rPr lang="nl-NL" sz="2500" dirty="0" smtClean="0"/>
              <a:t>Wanneer er 1 keuze altijd beter is dan de andere, spreken we van een dominante strategie. 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14858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opdracht 1.5 t/m 1.6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 minuten de tijd, eerder klaar, zelfstandig verder lezen en vraag 1.7/1.8 maken.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356063" y="2995523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356063" y="2995523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356063" y="2995522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356063" y="2995521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6356063" y="2995519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6356063" y="2995518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6356063" y="2995518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587850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Tijdelijke aanduiding voor inhoud 4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87317"/>
          <a:stretch/>
        </p:blipFill>
        <p:spPr>
          <a:xfrm>
            <a:off x="0" y="0"/>
            <a:ext cx="12192000" cy="529389"/>
          </a:xfrm>
          <a:prstGeom prst="rect">
            <a:avLst/>
          </a:prstGeom>
        </p:spPr>
      </p:pic>
      <p:pic>
        <p:nvPicPr>
          <p:cNvPr id="6" name="Tijdelijke aanduiding voor inhoud 4"/>
          <p:cNvPicPr>
            <a:picLocks noChangeAspect="1"/>
          </p:cNvPicPr>
          <p:nvPr/>
        </p:nvPicPr>
        <p:blipFill rotWithShape="1">
          <a:blip r:embed="rId2"/>
          <a:srcRect b="73770"/>
          <a:stretch/>
        </p:blipFill>
        <p:spPr>
          <a:xfrm>
            <a:off x="0" y="0"/>
            <a:ext cx="12192000" cy="1094874"/>
          </a:xfrm>
          <a:prstGeom prst="rect">
            <a:avLst/>
          </a:prstGeom>
        </p:spPr>
      </p:pic>
      <p:pic>
        <p:nvPicPr>
          <p:cNvPr id="7" name="Tijdelijke aanduiding voor inhoud 4"/>
          <p:cNvPicPr>
            <a:picLocks noChangeAspect="1"/>
          </p:cNvPicPr>
          <p:nvPr/>
        </p:nvPicPr>
        <p:blipFill rotWithShape="1">
          <a:blip r:embed="rId2"/>
          <a:srcRect b="61664"/>
          <a:stretch/>
        </p:blipFill>
        <p:spPr>
          <a:xfrm>
            <a:off x="0" y="0"/>
            <a:ext cx="12192000" cy="1600200"/>
          </a:xfrm>
          <a:prstGeom prst="rect">
            <a:avLst/>
          </a:prstGeom>
        </p:spPr>
      </p:pic>
      <p:pic>
        <p:nvPicPr>
          <p:cNvPr id="8" name="Tijdelijke aanduiding voor inhoud 4"/>
          <p:cNvPicPr>
            <a:picLocks noChangeAspect="1"/>
          </p:cNvPicPr>
          <p:nvPr/>
        </p:nvPicPr>
        <p:blipFill rotWithShape="1">
          <a:blip r:embed="rId2"/>
          <a:srcRect b="52152"/>
          <a:stretch/>
        </p:blipFill>
        <p:spPr>
          <a:xfrm>
            <a:off x="0" y="0"/>
            <a:ext cx="12192000" cy="1997242"/>
          </a:xfrm>
          <a:prstGeom prst="rect">
            <a:avLst/>
          </a:prstGeom>
        </p:spPr>
      </p:pic>
      <p:pic>
        <p:nvPicPr>
          <p:cNvPr id="9" name="Tijdelijke aanduiding voor inhoud 4"/>
          <p:cNvPicPr>
            <a:picLocks noChangeAspect="1"/>
          </p:cNvPicPr>
          <p:nvPr/>
        </p:nvPicPr>
        <p:blipFill rotWithShape="1">
          <a:blip r:embed="rId2"/>
          <a:srcRect b="36298"/>
          <a:stretch/>
        </p:blipFill>
        <p:spPr>
          <a:xfrm>
            <a:off x="0" y="0"/>
            <a:ext cx="12192000" cy="2658979"/>
          </a:xfrm>
          <a:prstGeom prst="rect">
            <a:avLst/>
          </a:prstGeom>
        </p:spPr>
      </p:pic>
      <p:pic>
        <p:nvPicPr>
          <p:cNvPr id="10" name="Tijdelijke aanduiding voor inhoud 4"/>
          <p:cNvPicPr>
            <a:picLocks noChangeAspect="1"/>
          </p:cNvPicPr>
          <p:nvPr/>
        </p:nvPicPr>
        <p:blipFill rotWithShape="1">
          <a:blip r:embed="rId2"/>
          <a:srcRect b="18139"/>
          <a:stretch/>
        </p:blipFill>
        <p:spPr>
          <a:xfrm>
            <a:off x="0" y="0"/>
            <a:ext cx="12192000" cy="3416968"/>
          </a:xfrm>
          <a:prstGeom prst="rect">
            <a:avLst/>
          </a:prstGeom>
        </p:spPr>
      </p:pic>
      <p:pic>
        <p:nvPicPr>
          <p:cNvPr id="11" name="Tijdelijke aanduiding voor inhoud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4174108"/>
          </a:xfrm>
          <a:prstGeom prst="rect">
            <a:avLst/>
          </a:prstGeom>
        </p:spPr>
      </p:pic>
      <p:pic>
        <p:nvPicPr>
          <p:cNvPr id="12" name="Afbeelding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923952"/>
            <a:ext cx="12192000" cy="105458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0039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Les 2: herhaling </a:t>
            </a:r>
            <a:r>
              <a:rPr lang="nl-NL" dirty="0" err="1" smtClean="0"/>
              <a:t>prisoners</a:t>
            </a:r>
            <a:r>
              <a:rPr lang="nl-NL" dirty="0" smtClean="0"/>
              <a:t>-dilemma en levensfases.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380246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Prisoners-dilemma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is het </a:t>
            </a:r>
            <a:r>
              <a:rPr lang="nl-NL" sz="2500" dirty="0" err="1" smtClean="0"/>
              <a:t>prisoners</a:t>
            </a:r>
            <a:r>
              <a:rPr lang="nl-NL" sz="2500" dirty="0" smtClean="0"/>
              <a:t>-dilemma?</a:t>
            </a:r>
          </a:p>
          <a:p>
            <a:r>
              <a:rPr lang="nl-NL" sz="2500" dirty="0" smtClean="0"/>
              <a:t>Zie tabel 1.1 </a:t>
            </a:r>
            <a:r>
              <a:rPr lang="nl-NL" sz="2500" dirty="0" err="1" smtClean="0"/>
              <a:t>blz</a:t>
            </a:r>
            <a:r>
              <a:rPr lang="nl-NL" sz="2500" dirty="0" smtClean="0"/>
              <a:t> 5</a:t>
            </a:r>
          </a:p>
          <a:p>
            <a:r>
              <a:rPr lang="nl-NL" sz="2500" dirty="0" smtClean="0"/>
              <a:t>Voor ons is duidelijk</a:t>
            </a:r>
          </a:p>
          <a:p>
            <a:r>
              <a:rPr lang="nl-NL" sz="2500" dirty="0" smtClean="0"/>
              <a:t>Beide opruimen? 30-30</a:t>
            </a:r>
          </a:p>
          <a:p>
            <a:r>
              <a:rPr lang="nl-NL" sz="2500" dirty="0" smtClean="0"/>
              <a:t>Beide niet opruimen 60-60</a:t>
            </a:r>
          </a:p>
          <a:p>
            <a:r>
              <a:rPr lang="nl-NL" sz="2500" dirty="0" smtClean="0"/>
              <a:t>1 van de 2 ruimt op. opruimer 70, niet opruimer 10.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11365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Tara bekeken.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792" y="1313645"/>
            <a:ext cx="8720210" cy="4727717"/>
          </a:xfrm>
        </p:spPr>
        <p:txBody>
          <a:bodyPr>
            <a:noAutofit/>
          </a:bodyPr>
          <a:lstStyle/>
          <a:p>
            <a:r>
              <a:rPr lang="nl-NL" sz="2500" dirty="0" smtClean="0"/>
              <a:t>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 kost dat haar? 30 minuten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 kost dat haar? 10 minuten.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opruimt, ruimt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</a:t>
            </a:r>
          </a:p>
          <a:p>
            <a:r>
              <a:rPr lang="nl-NL" sz="2500" dirty="0" smtClean="0"/>
              <a:t>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 kost dat haar? 70 minuten.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 kost dat haar? 60 minuten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opruimt, ruimt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</a:t>
            </a:r>
            <a:r>
              <a:rPr lang="nl-NL" sz="2500" dirty="0" err="1" smtClean="0"/>
              <a:t>opgeacht</a:t>
            </a:r>
            <a:r>
              <a:rPr lang="nl-NL" sz="2500" dirty="0" smtClean="0"/>
              <a:t> wat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doet, voor </a:t>
            </a:r>
            <a:r>
              <a:rPr lang="nl-NL" sz="2500" dirty="0" err="1" smtClean="0"/>
              <a:t>tara</a:t>
            </a:r>
            <a:r>
              <a:rPr lang="nl-NL" sz="2500" dirty="0" smtClean="0"/>
              <a:t> is het altijd korter als ze niet opruimt.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40063152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Sofie bekeken.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792" y="1313645"/>
            <a:ext cx="8720210" cy="4727717"/>
          </a:xfrm>
        </p:spPr>
        <p:txBody>
          <a:bodyPr>
            <a:noAutofit/>
          </a:bodyPr>
          <a:lstStyle/>
          <a:p>
            <a:r>
              <a:rPr lang="nl-NL" sz="2500" dirty="0" smtClean="0"/>
              <a:t>Ze denkt dat Tara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 kost dat haar? 30 minuten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 kost dat haar? 10 minuten.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opruimt, ruimt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</a:t>
            </a:r>
          </a:p>
          <a:p>
            <a:r>
              <a:rPr lang="nl-NL" sz="2500" dirty="0" smtClean="0"/>
              <a:t>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 kost dat haar? 70 minuten.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 kost dat haar? 60 minuten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opruimt, ruimt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</a:t>
            </a:r>
            <a:r>
              <a:rPr lang="nl-NL" sz="2500" dirty="0" err="1" smtClean="0"/>
              <a:t>opgeacht</a:t>
            </a:r>
            <a:r>
              <a:rPr lang="nl-NL" sz="2500" dirty="0" smtClean="0"/>
              <a:t> wat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doet, voor </a:t>
            </a:r>
            <a:r>
              <a:rPr lang="nl-NL" sz="2500" dirty="0" err="1" smtClean="0"/>
              <a:t>sofie</a:t>
            </a:r>
            <a:r>
              <a:rPr lang="nl-NL" sz="2500" dirty="0" smtClean="0"/>
              <a:t> is het altijd korter als ze niet opruimt.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545900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/>
          </p:nvPr>
        </p:nvGraphicFramePr>
        <p:xfrm>
          <a:off x="553791" y="1648496"/>
          <a:ext cx="8720384" cy="19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96"/>
                <a:gridCol w="2180096"/>
                <a:gridCol w="2180096"/>
                <a:gridCol w="2180096"/>
              </a:tblGrid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sofie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tara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30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70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60</a:t>
                      </a:r>
                      <a:endParaRPr lang="nl-NL" sz="2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ijdelijke aanduiding voor inhoud 4"/>
          <p:cNvGraphicFramePr>
            <a:graphicFrameLocks/>
          </p:cNvGraphicFramePr>
          <p:nvPr>
            <p:extLst/>
          </p:nvPr>
        </p:nvGraphicFramePr>
        <p:xfrm>
          <a:off x="553791" y="4209245"/>
          <a:ext cx="8720384" cy="19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96"/>
                <a:gridCol w="2180096"/>
                <a:gridCol w="2180096"/>
                <a:gridCol w="2180096"/>
              </a:tblGrid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sofie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tara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30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10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70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60</a:t>
                      </a:r>
                      <a:endParaRPr lang="nl-NL" sz="2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553791" y="1083199"/>
            <a:ext cx="35277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Vanuit </a:t>
            </a:r>
            <a:r>
              <a:rPr lang="nl-NL" sz="2500" dirty="0" err="1" smtClean="0"/>
              <a:t>tara</a:t>
            </a:r>
            <a:r>
              <a:rPr lang="nl-NL" sz="2500" dirty="0" smtClean="0"/>
              <a:t> bekeken</a:t>
            </a:r>
            <a:endParaRPr lang="nl-NL" sz="2500" dirty="0"/>
          </a:p>
        </p:txBody>
      </p:sp>
      <p:sp>
        <p:nvSpPr>
          <p:cNvPr id="8" name="Tekstvak 7"/>
          <p:cNvSpPr txBox="1"/>
          <p:nvPr/>
        </p:nvSpPr>
        <p:spPr>
          <a:xfrm>
            <a:off x="553791" y="3643948"/>
            <a:ext cx="65295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Vanuit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bekeken.</a:t>
            </a:r>
            <a:endParaRPr lang="nl-NL" sz="2500" dirty="0"/>
          </a:p>
        </p:txBody>
      </p:sp>
      <p:sp>
        <p:nvSpPr>
          <p:cNvPr id="10" name="PIJL-OMLAAG 9"/>
          <p:cNvSpPr/>
          <p:nvPr/>
        </p:nvSpPr>
        <p:spPr>
          <a:xfrm>
            <a:off x="5087156" y="1083199"/>
            <a:ext cx="553790" cy="47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OMLAAG 11"/>
          <p:cNvSpPr/>
          <p:nvPr/>
        </p:nvSpPr>
        <p:spPr>
          <a:xfrm>
            <a:off x="7557754" y="1083199"/>
            <a:ext cx="553790" cy="47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LINKS 14"/>
          <p:cNvSpPr/>
          <p:nvPr/>
        </p:nvSpPr>
        <p:spPr>
          <a:xfrm>
            <a:off x="5769735" y="3129566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LINKS 15"/>
          <p:cNvSpPr/>
          <p:nvPr/>
        </p:nvSpPr>
        <p:spPr>
          <a:xfrm>
            <a:off x="7647904" y="3129566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-LINKS 16"/>
          <p:cNvSpPr/>
          <p:nvPr/>
        </p:nvSpPr>
        <p:spPr>
          <a:xfrm>
            <a:off x="7647904" y="5206971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LINKS 17"/>
          <p:cNvSpPr/>
          <p:nvPr/>
        </p:nvSpPr>
        <p:spPr>
          <a:xfrm>
            <a:off x="7647904" y="5712155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RECHTS 18"/>
          <p:cNvSpPr/>
          <p:nvPr/>
        </p:nvSpPr>
        <p:spPr>
          <a:xfrm>
            <a:off x="1970468" y="5206972"/>
            <a:ext cx="437881" cy="4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RECHTS 19"/>
          <p:cNvSpPr/>
          <p:nvPr/>
        </p:nvSpPr>
        <p:spPr>
          <a:xfrm>
            <a:off x="1970468" y="5702248"/>
            <a:ext cx="437881" cy="4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08900808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Prisoners-dilemma omdat?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Wij zien dat ze allebei beter af zijn als ze beide opruimen.</a:t>
            </a:r>
          </a:p>
          <a:p>
            <a:r>
              <a:rPr lang="nl-NL" sz="2500" dirty="0" smtClean="0"/>
              <a:t>Daarentegen zullen ze dat beide niet doen omdat:</a:t>
            </a:r>
          </a:p>
          <a:p>
            <a:r>
              <a:rPr lang="nl-NL" sz="2500" dirty="0" smtClean="0"/>
              <a:t>Ongeacht wat de ander kiest, het is voor het individu altijd beter niet op te ruimen.</a:t>
            </a:r>
          </a:p>
          <a:p>
            <a:r>
              <a:rPr lang="nl-NL" sz="2500" dirty="0" smtClean="0"/>
              <a:t>Wanneer er 1 keuze altijd beter is dan de andere, spreken we van een dominante strategie. 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804233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</a:t>
            </a:r>
            <a:r>
              <a:rPr lang="nl-NL" dirty="0" smtClean="0"/>
              <a:t>1.8 t/m 1.10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 smtClean="0"/>
              <a:t>10 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7559898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7559897" y="2627295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353050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Planner </a:t>
            </a:r>
            <a:r>
              <a:rPr lang="nl-NL" dirty="0" smtClean="0"/>
              <a:t>aankomende 2 uur.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600" dirty="0" smtClean="0"/>
              <a:t>Nabespreken toets.</a:t>
            </a:r>
          </a:p>
          <a:p>
            <a:r>
              <a:rPr lang="nl-NL" sz="2600" dirty="0" smtClean="0"/>
              <a:t>Jong en Oud </a:t>
            </a:r>
            <a:r>
              <a:rPr lang="nl-NL" sz="2600" dirty="0" smtClean="0"/>
              <a:t>volledige eerste hoofdstuk.</a:t>
            </a:r>
            <a:endParaRPr lang="nl-NL" sz="2600" dirty="0" smtClean="0"/>
          </a:p>
          <a:p>
            <a:r>
              <a:rPr lang="nl-NL" sz="2600" dirty="0" smtClean="0"/>
              <a:t>Theorie en uitleg vooral laatste uur van de week </a:t>
            </a:r>
            <a:r>
              <a:rPr lang="nl-NL" sz="2600" dirty="0" smtClean="0"/>
              <a:t>Keuzes </a:t>
            </a:r>
            <a:r>
              <a:rPr lang="nl-NL" sz="2600" dirty="0" smtClean="0"/>
              <a:t>maken</a:t>
            </a:r>
          </a:p>
          <a:p>
            <a:r>
              <a:rPr lang="nl-NL" sz="2600" dirty="0" smtClean="0"/>
              <a:t>Prisoners-dilemma</a:t>
            </a:r>
          </a:p>
          <a:p>
            <a:r>
              <a:rPr lang="nl-NL" sz="2600" dirty="0" smtClean="0"/>
              <a:t>Levensfases.</a:t>
            </a:r>
          </a:p>
          <a:p>
            <a:endParaRPr lang="nl-NL" sz="2600" dirty="0" smtClean="0"/>
          </a:p>
          <a:p>
            <a:endParaRPr lang="nl-NL" sz="2600" dirty="0"/>
          </a:p>
        </p:txBody>
      </p:sp>
    </p:spTree>
    <p:extLst>
      <p:ext uri="{BB962C8B-B14F-4D97-AF65-F5344CB8AC3E}">
        <p14:creationId xmlns:p14="http://schemas.microsoft.com/office/powerpoint/2010/main" val="505029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82155"/>
          <a:stretch/>
        </p:blipFill>
        <p:spPr>
          <a:xfrm>
            <a:off x="0" y="0"/>
            <a:ext cx="12192000" cy="950496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67020"/>
          <a:stretch/>
        </p:blipFill>
        <p:spPr>
          <a:xfrm>
            <a:off x="0" y="0"/>
            <a:ext cx="12192000" cy="1756612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b="57082"/>
          <a:stretch/>
        </p:blipFill>
        <p:spPr>
          <a:xfrm>
            <a:off x="0" y="-1"/>
            <a:ext cx="12192000" cy="2286001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 rotWithShape="1">
          <a:blip r:embed="rId2"/>
          <a:srcRect b="33137"/>
          <a:stretch/>
        </p:blipFill>
        <p:spPr>
          <a:xfrm>
            <a:off x="0" y="0"/>
            <a:ext cx="12192000" cy="3561348"/>
          </a:xfrm>
          <a:prstGeom prst="rect">
            <a:avLst/>
          </a:prstGeom>
        </p:spPr>
      </p:pic>
      <p:pic>
        <p:nvPicPr>
          <p:cNvPr id="8" name="Afbeelding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532636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52123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Keuzes maken in het boekje jong en oud.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nl-NL" sz="2500" dirty="0" smtClean="0"/>
              <a:t>Je moet binnen de economie vaak keuzes maken.</a:t>
            </a:r>
          </a:p>
          <a:p>
            <a:r>
              <a:rPr lang="nl-NL" sz="2500" dirty="0" smtClean="0"/>
              <a:t>Veel economische keuzes beïnvloeden jezelf. (wel of niet doorleren)</a:t>
            </a:r>
          </a:p>
          <a:p>
            <a:r>
              <a:rPr lang="nl-NL" sz="2500" dirty="0" smtClean="0"/>
              <a:t>Maar ook veel economische keuzes beïnvloeden andere (gevangene dilemma)</a:t>
            </a:r>
          </a:p>
          <a:p>
            <a:r>
              <a:rPr lang="nl-NL" sz="2500" dirty="0" smtClean="0"/>
              <a:t>Dan zijn er ook nog keuzes die indirect effect hebben op andere generaties.</a:t>
            </a:r>
          </a:p>
          <a:p>
            <a:r>
              <a:rPr lang="nl-NL" sz="2500" dirty="0" smtClean="0"/>
              <a:t>Denk aan: leeg vissen van de zeek, beschadigen ozonlaag.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24563603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</a:t>
            </a:r>
            <a:r>
              <a:rPr lang="nl-NL" dirty="0" smtClean="0"/>
              <a:t>1.11 en 1.12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32692269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b="61561"/>
          <a:stretch/>
        </p:blipFill>
        <p:spPr>
          <a:xfrm>
            <a:off x="0" y="1"/>
            <a:ext cx="12192000" cy="2225842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34134"/>
          <a:stretch/>
        </p:blipFill>
        <p:spPr>
          <a:xfrm>
            <a:off x="0" y="0"/>
            <a:ext cx="12192000" cy="3814011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5790589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5471502"/>
            <a:ext cx="10599821" cy="15078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4263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Zelfstandig maken </a:t>
            </a:r>
            <a:r>
              <a:rPr lang="nl-NL" dirty="0" smtClean="0"/>
              <a:t>1.14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9731" y="2121456"/>
            <a:ext cx="7340958" cy="4829577"/>
          </a:xfrm>
        </p:spPr>
        <p:txBody>
          <a:bodyPr>
            <a:normAutofit/>
          </a:bodyPr>
          <a:lstStyle/>
          <a:p>
            <a:r>
              <a:rPr lang="nl-NL" sz="2500" dirty="0"/>
              <a:t>8</a:t>
            </a:r>
            <a:r>
              <a:rPr lang="nl-NL" sz="2500" dirty="0" smtClean="0"/>
              <a:t> </a:t>
            </a:r>
            <a:r>
              <a:rPr lang="nl-NL" sz="2500" dirty="0" smtClean="0"/>
              <a:t>minuten de tijd.</a:t>
            </a:r>
          </a:p>
          <a:p>
            <a:r>
              <a:rPr lang="nl-NL" sz="2500" dirty="0" smtClean="0"/>
              <a:t>Lees voor de opdrachten de bijbehorende stukken theorie.</a:t>
            </a:r>
          </a:p>
          <a:p>
            <a:endParaRPr lang="nl-NL" sz="2500" dirty="0" smtClean="0"/>
          </a:p>
          <a:p>
            <a:endParaRPr lang="nl-NL" sz="2500" dirty="0" smtClean="0"/>
          </a:p>
          <a:p>
            <a:endParaRPr lang="nl-NL" sz="2500" dirty="0" smtClean="0"/>
          </a:p>
        </p:txBody>
      </p:sp>
      <p:sp>
        <p:nvSpPr>
          <p:cNvPr id="4" name="Ovaal 3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7559899" y="2627300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7559899" y="2627299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7559899" y="2627298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7559899" y="2627297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7559899" y="2627296"/>
            <a:ext cx="4468969" cy="4082134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</p:spTree>
    <p:extLst>
      <p:ext uri="{BB962C8B-B14F-4D97-AF65-F5344CB8AC3E}">
        <p14:creationId xmlns:p14="http://schemas.microsoft.com/office/powerpoint/2010/main" val="10613444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Tijdelijke aanduiding voor inhoud 3"/>
          <p:cNvPicPr>
            <a:picLocks noGrp="1" noChangeAspect="1"/>
          </p:cNvPicPr>
          <p:nvPr>
            <p:ph idx="1"/>
          </p:nvPr>
        </p:nvPicPr>
        <p:blipFill rotWithShape="1">
          <a:blip r:embed="rId2"/>
          <a:srcRect b="91399"/>
          <a:stretch/>
        </p:blipFill>
        <p:spPr>
          <a:xfrm>
            <a:off x="0" y="-1"/>
            <a:ext cx="12192000" cy="348917"/>
          </a:xfrm>
          <a:prstGeom prst="rect">
            <a:avLst/>
          </a:prstGeom>
        </p:spPr>
      </p:pic>
      <p:pic>
        <p:nvPicPr>
          <p:cNvPr id="5" name="Tijdelijke aanduiding voor inhoud 3"/>
          <p:cNvPicPr>
            <a:picLocks noChangeAspect="1"/>
          </p:cNvPicPr>
          <p:nvPr/>
        </p:nvPicPr>
        <p:blipFill rotWithShape="1">
          <a:blip r:embed="rId2"/>
          <a:srcRect b="74198"/>
          <a:stretch/>
        </p:blipFill>
        <p:spPr>
          <a:xfrm>
            <a:off x="0" y="0"/>
            <a:ext cx="12192000" cy="1046748"/>
          </a:xfrm>
          <a:prstGeom prst="rect">
            <a:avLst/>
          </a:prstGeom>
        </p:spPr>
      </p:pic>
      <p:pic>
        <p:nvPicPr>
          <p:cNvPr id="6" name="Tijdelijke aanduiding voor inhoud 3"/>
          <p:cNvPicPr>
            <a:picLocks noChangeAspect="1"/>
          </p:cNvPicPr>
          <p:nvPr/>
        </p:nvPicPr>
        <p:blipFill rotWithShape="1">
          <a:blip r:embed="rId2"/>
          <a:srcRect b="58182"/>
          <a:stretch/>
        </p:blipFill>
        <p:spPr>
          <a:xfrm>
            <a:off x="0" y="0"/>
            <a:ext cx="12192000" cy="1696454"/>
          </a:xfrm>
          <a:prstGeom prst="rect">
            <a:avLst/>
          </a:prstGeom>
        </p:spPr>
      </p:pic>
      <p:pic>
        <p:nvPicPr>
          <p:cNvPr id="7" name="Tijdelijke aanduiding voor inhoud 3"/>
          <p:cNvPicPr>
            <a:picLocks noChangeAspect="1"/>
          </p:cNvPicPr>
          <p:nvPr/>
        </p:nvPicPr>
        <p:blipFill rotWithShape="1">
          <a:blip r:embed="rId2"/>
          <a:srcRect b="48396"/>
          <a:stretch/>
        </p:blipFill>
        <p:spPr>
          <a:xfrm>
            <a:off x="0" y="0"/>
            <a:ext cx="12192000" cy="2093496"/>
          </a:xfrm>
          <a:prstGeom prst="rect">
            <a:avLst/>
          </a:prstGeom>
        </p:spPr>
      </p:pic>
      <p:pic>
        <p:nvPicPr>
          <p:cNvPr id="8" name="Tijdelijke aanduiding voor inhoud 3"/>
          <p:cNvPicPr>
            <a:picLocks noChangeAspect="1"/>
          </p:cNvPicPr>
          <p:nvPr/>
        </p:nvPicPr>
        <p:blipFill rotWithShape="1">
          <a:blip r:embed="rId2"/>
          <a:srcRect b="24076"/>
          <a:stretch/>
        </p:blipFill>
        <p:spPr>
          <a:xfrm>
            <a:off x="0" y="-1"/>
            <a:ext cx="12192000" cy="3080085"/>
          </a:xfrm>
          <a:prstGeom prst="rect">
            <a:avLst/>
          </a:prstGeom>
        </p:spPr>
      </p:pic>
      <p:pic>
        <p:nvPicPr>
          <p:cNvPr id="9" name="Tijdelijke aanduiding voor inhoud 3"/>
          <p:cNvPicPr>
            <a:picLocks noChangeAspect="1"/>
          </p:cNvPicPr>
          <p:nvPr/>
        </p:nvPicPr>
        <p:blipFill rotWithShape="1">
          <a:blip r:embed="rId2"/>
          <a:srcRect b="15475"/>
          <a:stretch/>
        </p:blipFill>
        <p:spPr>
          <a:xfrm>
            <a:off x="0" y="-1"/>
            <a:ext cx="12192000" cy="3429001"/>
          </a:xfrm>
          <a:prstGeom prst="rect">
            <a:avLst/>
          </a:prstGeom>
        </p:spPr>
      </p:pic>
      <p:pic>
        <p:nvPicPr>
          <p:cNvPr id="10" name="Tijdelijke aanduiding voor inhoud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1"/>
            <a:ext cx="12192000" cy="40568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92231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Maak </a:t>
            </a:r>
            <a:r>
              <a:rPr lang="nl-NL" dirty="0" smtClean="0"/>
              <a:t>opdrachten 1.1 </a:t>
            </a:r>
            <a:r>
              <a:rPr lang="nl-NL" dirty="0" err="1" smtClean="0"/>
              <a:t>t.m</a:t>
            </a:r>
            <a:r>
              <a:rPr lang="nl-NL" dirty="0" smtClean="0"/>
              <a:t> 1.4 (introductieopdrachten)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10 minuten de tijd, eerder klaar, zelfstandig verder lezen en 1.2 samenwerken of niet.</a:t>
            </a:r>
            <a:endParaRPr lang="nl-NL" sz="2500" dirty="0"/>
          </a:p>
        </p:txBody>
      </p:sp>
      <p:sp>
        <p:nvSpPr>
          <p:cNvPr id="4" name="Ovaal 3"/>
          <p:cNvSpPr/>
          <p:nvPr/>
        </p:nvSpPr>
        <p:spPr>
          <a:xfrm>
            <a:off x="6356063" y="2995523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5" name="Ovaal 4"/>
          <p:cNvSpPr/>
          <p:nvPr/>
        </p:nvSpPr>
        <p:spPr>
          <a:xfrm>
            <a:off x="6356063" y="2995523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sp>
        <p:nvSpPr>
          <p:cNvPr id="6" name="Ovaal 5"/>
          <p:cNvSpPr/>
          <p:nvPr/>
        </p:nvSpPr>
        <p:spPr>
          <a:xfrm>
            <a:off x="6356063" y="2995522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sp>
        <p:nvSpPr>
          <p:cNvPr id="7" name="Ovaal 6"/>
          <p:cNvSpPr/>
          <p:nvPr/>
        </p:nvSpPr>
        <p:spPr>
          <a:xfrm>
            <a:off x="6356063" y="2995521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4</a:t>
            </a:r>
          </a:p>
        </p:txBody>
      </p:sp>
      <p:sp>
        <p:nvSpPr>
          <p:cNvPr id="8" name="Ovaal 7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5</a:t>
            </a:r>
          </a:p>
        </p:txBody>
      </p:sp>
      <p:sp>
        <p:nvSpPr>
          <p:cNvPr id="9" name="Ovaal 8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6</a:t>
            </a:r>
          </a:p>
        </p:txBody>
      </p:sp>
      <p:sp>
        <p:nvSpPr>
          <p:cNvPr id="10" name="Ovaal 9"/>
          <p:cNvSpPr/>
          <p:nvPr/>
        </p:nvSpPr>
        <p:spPr>
          <a:xfrm>
            <a:off x="6356063" y="2995520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7</a:t>
            </a:r>
          </a:p>
        </p:txBody>
      </p:sp>
      <p:sp>
        <p:nvSpPr>
          <p:cNvPr id="11" name="Ovaal 10"/>
          <p:cNvSpPr/>
          <p:nvPr/>
        </p:nvSpPr>
        <p:spPr>
          <a:xfrm>
            <a:off x="6356063" y="2995519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8</a:t>
            </a:r>
          </a:p>
        </p:txBody>
      </p:sp>
      <p:sp>
        <p:nvSpPr>
          <p:cNvPr id="12" name="Ovaal 11"/>
          <p:cNvSpPr/>
          <p:nvPr/>
        </p:nvSpPr>
        <p:spPr>
          <a:xfrm>
            <a:off x="6356063" y="2995518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9</a:t>
            </a:r>
          </a:p>
        </p:txBody>
      </p:sp>
      <p:sp>
        <p:nvSpPr>
          <p:cNvPr id="13" name="Ovaal 12"/>
          <p:cNvSpPr/>
          <p:nvPr/>
        </p:nvSpPr>
        <p:spPr>
          <a:xfrm>
            <a:off x="6356063" y="2995518"/>
            <a:ext cx="3541690" cy="3167743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200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10</a:t>
            </a:r>
            <a:endParaRPr lang="nl-NL" sz="1200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8683754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59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9000"/>
                            </p:stCondLst>
                            <p:childTnLst>
                              <p:par>
                                <p:cTn id="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1" dur="59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18000"/>
                            </p:stCondLst>
                            <p:childTnLst>
                              <p:par>
                                <p:cTn id="1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5" dur="59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77000"/>
                            </p:stCondLst>
                            <p:childTnLst>
                              <p:par>
                                <p:cTn id="1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9" dur="59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36000"/>
                            </p:stCondLst>
                            <p:childTnLst>
                              <p:par>
                                <p:cTn id="2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3" dur="59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95000"/>
                            </p:stCondLst>
                            <p:childTnLst>
                              <p:par>
                                <p:cTn id="25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7" dur="59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354000"/>
                            </p:stCondLst>
                            <p:childTnLst>
                              <p:par>
                                <p:cTn id="29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1" dur="59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413000"/>
                            </p:stCondLst>
                            <p:childTnLst>
                              <p:par>
                                <p:cTn id="33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5" dur="59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472000"/>
                            </p:stCondLst>
                            <p:childTnLst>
                              <p:par>
                                <p:cTn id="37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39" dur="59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531000"/>
                            </p:stCondLst>
                            <p:childTnLst>
                              <p:par>
                                <p:cTn id="41" presetID="21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3" dur="59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 animBg="1"/>
      <p:bldP spid="1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r="-263" b="82837"/>
          <a:stretch/>
        </p:blipFill>
        <p:spPr>
          <a:xfrm>
            <a:off x="0" y="0"/>
            <a:ext cx="12224084" cy="1227221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r="-66" b="55578"/>
          <a:stretch/>
        </p:blipFill>
        <p:spPr>
          <a:xfrm>
            <a:off x="-1" y="0"/>
            <a:ext cx="12200021" cy="3176337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 rotWithShape="1">
          <a:blip r:embed="rId2"/>
          <a:srcRect r="-66" b="36228"/>
          <a:stretch/>
        </p:blipFill>
        <p:spPr>
          <a:xfrm>
            <a:off x="-1" y="0"/>
            <a:ext cx="12200021" cy="4559968"/>
          </a:xfrm>
          <a:prstGeom prst="rect">
            <a:avLst/>
          </a:prstGeom>
        </p:spPr>
      </p:pic>
      <p:pic>
        <p:nvPicPr>
          <p:cNvPr id="7" name="Afbeelding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71503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686643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 rotWithShape="1">
          <a:blip r:embed="rId2"/>
          <a:srcRect l="-99" r="99" b="48385"/>
          <a:stretch/>
        </p:blipFill>
        <p:spPr>
          <a:xfrm>
            <a:off x="0" y="-97631"/>
            <a:ext cx="12192000" cy="2792705"/>
          </a:xfrm>
          <a:prstGeom prst="rect">
            <a:avLst/>
          </a:prstGeom>
        </p:spPr>
      </p:pic>
      <p:pic>
        <p:nvPicPr>
          <p:cNvPr id="5" name="Afbeelding 4"/>
          <p:cNvPicPr>
            <a:picLocks noChangeAspect="1"/>
          </p:cNvPicPr>
          <p:nvPr/>
        </p:nvPicPr>
        <p:blipFill rotWithShape="1">
          <a:blip r:embed="rId2"/>
          <a:srcRect b="20811"/>
          <a:stretch/>
        </p:blipFill>
        <p:spPr>
          <a:xfrm>
            <a:off x="0" y="-97630"/>
            <a:ext cx="12192000" cy="4284620"/>
          </a:xfrm>
          <a:prstGeom prst="rect">
            <a:avLst/>
          </a:prstGeom>
        </p:spPr>
      </p:pic>
      <p:pic>
        <p:nvPicPr>
          <p:cNvPr id="6" name="Afbeelding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-97631"/>
            <a:ext cx="12192000" cy="5410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834332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Prisoners-dilemma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sz="2500" dirty="0" smtClean="0"/>
              <a:t>Wat is het </a:t>
            </a:r>
            <a:r>
              <a:rPr lang="nl-NL" sz="2500" dirty="0" err="1" smtClean="0"/>
              <a:t>prisoners</a:t>
            </a:r>
            <a:r>
              <a:rPr lang="nl-NL" sz="2500" dirty="0" smtClean="0"/>
              <a:t>-dilemma?</a:t>
            </a:r>
          </a:p>
          <a:p>
            <a:r>
              <a:rPr lang="nl-NL" sz="2500" dirty="0" smtClean="0"/>
              <a:t>Zie tabel 1.1 </a:t>
            </a:r>
            <a:r>
              <a:rPr lang="nl-NL" sz="2500" dirty="0" err="1" smtClean="0"/>
              <a:t>blz</a:t>
            </a:r>
            <a:r>
              <a:rPr lang="nl-NL" sz="2500" dirty="0" smtClean="0"/>
              <a:t> 5</a:t>
            </a:r>
          </a:p>
          <a:p>
            <a:r>
              <a:rPr lang="nl-NL" sz="2500" dirty="0" smtClean="0"/>
              <a:t>Voor ons is duidelijk</a:t>
            </a:r>
          </a:p>
          <a:p>
            <a:r>
              <a:rPr lang="nl-NL" sz="2500" dirty="0" smtClean="0"/>
              <a:t>Beide opruimen? 30-30</a:t>
            </a:r>
          </a:p>
          <a:p>
            <a:r>
              <a:rPr lang="nl-NL" sz="2500" dirty="0" smtClean="0"/>
              <a:t>Beide niet opruimen 60-60</a:t>
            </a:r>
          </a:p>
          <a:p>
            <a:r>
              <a:rPr lang="nl-NL" sz="2500" dirty="0" smtClean="0"/>
              <a:t>1 van de 2 ruimt op. opruimer 70, niet opruimer 10.</a:t>
            </a:r>
          </a:p>
          <a:p>
            <a:endParaRPr lang="nl-NL" sz="2500" dirty="0" smtClean="0"/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19025410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Tara bekeken.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792" y="1313645"/>
            <a:ext cx="8720210" cy="4727717"/>
          </a:xfrm>
        </p:spPr>
        <p:txBody>
          <a:bodyPr>
            <a:noAutofit/>
          </a:bodyPr>
          <a:lstStyle/>
          <a:p>
            <a:r>
              <a:rPr lang="nl-NL" sz="2500" dirty="0" smtClean="0"/>
              <a:t>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 kost dat haar? 30 minuten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 kost dat haar? 10 minuten.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opruimt, ruimt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</a:t>
            </a:r>
          </a:p>
          <a:p>
            <a:r>
              <a:rPr lang="nl-NL" sz="2500" dirty="0" smtClean="0"/>
              <a:t>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 kost dat haar? 70 minuten.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 kost dat haar? 60 minuten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opruimt, ruimt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</a:t>
            </a:r>
            <a:r>
              <a:rPr lang="nl-NL" sz="2500" dirty="0" err="1" smtClean="0"/>
              <a:t>opgeacht</a:t>
            </a:r>
            <a:r>
              <a:rPr lang="nl-NL" sz="2500" dirty="0" smtClean="0"/>
              <a:t> wat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doet, voor </a:t>
            </a:r>
            <a:r>
              <a:rPr lang="nl-NL" sz="2500" dirty="0" err="1" smtClean="0"/>
              <a:t>tara</a:t>
            </a:r>
            <a:r>
              <a:rPr lang="nl-NL" sz="2500" dirty="0" smtClean="0"/>
              <a:t> is het altijd korter als ze niet opruimt.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2719235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Vanuit Sofie bekeken.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53792" y="1313645"/>
            <a:ext cx="8720210" cy="4727717"/>
          </a:xfrm>
        </p:spPr>
        <p:txBody>
          <a:bodyPr>
            <a:noAutofit/>
          </a:bodyPr>
          <a:lstStyle/>
          <a:p>
            <a:r>
              <a:rPr lang="nl-NL" sz="2500" dirty="0" smtClean="0"/>
              <a:t>Ze denkt dat Tara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 kost dat haar? 30 minuten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 kost dat haar? 10 minuten.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opruimt, ruimt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</a:t>
            </a:r>
          </a:p>
          <a:p>
            <a:r>
              <a:rPr lang="nl-NL" sz="2500" dirty="0" smtClean="0"/>
              <a:t>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opruimt kost dat haar? 70 minuten.</a:t>
            </a:r>
          </a:p>
          <a:p>
            <a:r>
              <a:rPr lang="nl-NL" sz="2500" dirty="0" smtClean="0"/>
              <a:t>Als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opruimt kost dat haar? 60 minuten</a:t>
            </a:r>
          </a:p>
          <a:p>
            <a:r>
              <a:rPr lang="nl-NL" sz="2500" dirty="0" smtClean="0"/>
              <a:t>Dus als ze denkt dat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niet opruimt, ruimt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niet op.</a:t>
            </a:r>
          </a:p>
          <a:p>
            <a:r>
              <a:rPr lang="nl-NL" sz="2500" dirty="0" err="1" smtClean="0"/>
              <a:t>Cq</a:t>
            </a:r>
            <a:r>
              <a:rPr lang="nl-NL" sz="2500" dirty="0" smtClean="0"/>
              <a:t> </a:t>
            </a:r>
            <a:r>
              <a:rPr lang="nl-NL" sz="2500" dirty="0" err="1" smtClean="0"/>
              <a:t>opgeacht</a:t>
            </a:r>
            <a:r>
              <a:rPr lang="nl-NL" sz="2500" dirty="0" smtClean="0"/>
              <a:t> wat </a:t>
            </a:r>
            <a:r>
              <a:rPr lang="nl-NL" sz="2500" dirty="0" err="1" smtClean="0"/>
              <a:t>tara</a:t>
            </a:r>
            <a:r>
              <a:rPr lang="nl-NL" sz="2500" dirty="0" smtClean="0"/>
              <a:t> doet, voor </a:t>
            </a:r>
            <a:r>
              <a:rPr lang="nl-NL" sz="2500" dirty="0" err="1" smtClean="0"/>
              <a:t>sofie</a:t>
            </a:r>
            <a:r>
              <a:rPr lang="nl-NL" sz="2500" dirty="0" smtClean="0"/>
              <a:t> is het altijd korter als ze niet opruimt.</a:t>
            </a:r>
          </a:p>
          <a:p>
            <a:endParaRPr lang="nl-NL" sz="2500" dirty="0"/>
          </a:p>
        </p:txBody>
      </p:sp>
    </p:spTree>
    <p:extLst>
      <p:ext uri="{BB962C8B-B14F-4D97-AF65-F5344CB8AC3E}">
        <p14:creationId xmlns:p14="http://schemas.microsoft.com/office/powerpoint/2010/main" val="31467942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ijdelijke aanduiding voor inhoud 4"/>
          <p:cNvGraphicFramePr>
            <a:graphicFrameLocks noGrp="1"/>
          </p:cNvGraphicFramePr>
          <p:nvPr>
            <p:ph idx="1"/>
            <p:extLst/>
          </p:nvPr>
        </p:nvGraphicFramePr>
        <p:xfrm>
          <a:off x="553791" y="1648496"/>
          <a:ext cx="8720384" cy="19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96"/>
                <a:gridCol w="2180096"/>
                <a:gridCol w="2180096"/>
                <a:gridCol w="2180096"/>
              </a:tblGrid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sofie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tara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30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70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60</a:t>
                      </a:r>
                      <a:endParaRPr lang="nl-NL" sz="25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ijdelijke aanduiding voor inhoud 4"/>
          <p:cNvGraphicFramePr>
            <a:graphicFrameLocks/>
          </p:cNvGraphicFramePr>
          <p:nvPr>
            <p:extLst/>
          </p:nvPr>
        </p:nvGraphicFramePr>
        <p:xfrm>
          <a:off x="553791" y="4209245"/>
          <a:ext cx="8720384" cy="19954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80096"/>
                <a:gridCol w="2180096"/>
                <a:gridCol w="2180096"/>
                <a:gridCol w="2180096"/>
              </a:tblGrid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sofie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nl-NL" sz="25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r>
                        <a:rPr lang="nl-NL" sz="2500" dirty="0" err="1" smtClean="0"/>
                        <a:t>tara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30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10</a:t>
                      </a:r>
                      <a:endParaRPr lang="nl-NL" sz="2500" dirty="0"/>
                    </a:p>
                  </a:txBody>
                  <a:tcPr/>
                </a:tc>
              </a:tr>
              <a:tr h="498863">
                <a:tc>
                  <a:txBody>
                    <a:bodyPr/>
                    <a:lstStyle/>
                    <a:p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Ruimt niet op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70</a:t>
                      </a:r>
                      <a:endParaRPr lang="nl-NL" sz="25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nl-NL" sz="2500" dirty="0" smtClean="0"/>
                        <a:t>60</a:t>
                      </a:r>
                      <a:endParaRPr lang="nl-NL" sz="25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kstvak 6"/>
          <p:cNvSpPr txBox="1"/>
          <p:nvPr/>
        </p:nvSpPr>
        <p:spPr>
          <a:xfrm>
            <a:off x="553791" y="1083199"/>
            <a:ext cx="352774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Vanuit </a:t>
            </a:r>
            <a:r>
              <a:rPr lang="nl-NL" sz="2500" dirty="0" err="1" smtClean="0"/>
              <a:t>tara</a:t>
            </a:r>
            <a:r>
              <a:rPr lang="nl-NL" sz="2500" dirty="0" smtClean="0"/>
              <a:t> bekeken</a:t>
            </a:r>
            <a:endParaRPr lang="nl-NL" sz="2500" dirty="0"/>
          </a:p>
        </p:txBody>
      </p:sp>
      <p:sp>
        <p:nvSpPr>
          <p:cNvPr id="8" name="Tekstvak 7"/>
          <p:cNvSpPr txBox="1"/>
          <p:nvPr/>
        </p:nvSpPr>
        <p:spPr>
          <a:xfrm>
            <a:off x="553791" y="3643948"/>
            <a:ext cx="6529589" cy="4770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sz="2500" dirty="0" smtClean="0"/>
              <a:t>Vanuit </a:t>
            </a:r>
            <a:r>
              <a:rPr lang="nl-NL" sz="2500" dirty="0" err="1" smtClean="0"/>
              <a:t>sofie</a:t>
            </a:r>
            <a:r>
              <a:rPr lang="nl-NL" sz="2500" dirty="0" smtClean="0"/>
              <a:t> bekeken.</a:t>
            </a:r>
            <a:endParaRPr lang="nl-NL" sz="2500" dirty="0"/>
          </a:p>
        </p:txBody>
      </p:sp>
      <p:sp>
        <p:nvSpPr>
          <p:cNvPr id="10" name="PIJL-OMLAAG 9"/>
          <p:cNvSpPr/>
          <p:nvPr/>
        </p:nvSpPr>
        <p:spPr>
          <a:xfrm>
            <a:off x="5087156" y="1083199"/>
            <a:ext cx="553790" cy="47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2" name="PIJL-OMLAAG 11"/>
          <p:cNvSpPr/>
          <p:nvPr/>
        </p:nvSpPr>
        <p:spPr>
          <a:xfrm>
            <a:off x="7557754" y="1083199"/>
            <a:ext cx="553790" cy="4770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5" name="PIJL-LINKS 14"/>
          <p:cNvSpPr/>
          <p:nvPr/>
        </p:nvSpPr>
        <p:spPr>
          <a:xfrm>
            <a:off x="5769735" y="3129566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6" name="PIJL-LINKS 15"/>
          <p:cNvSpPr/>
          <p:nvPr/>
        </p:nvSpPr>
        <p:spPr>
          <a:xfrm>
            <a:off x="7647904" y="3129566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7" name="PIJL-LINKS 16"/>
          <p:cNvSpPr/>
          <p:nvPr/>
        </p:nvSpPr>
        <p:spPr>
          <a:xfrm>
            <a:off x="7647904" y="5206971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PIJL-LINKS 17"/>
          <p:cNvSpPr/>
          <p:nvPr/>
        </p:nvSpPr>
        <p:spPr>
          <a:xfrm>
            <a:off x="7647904" y="5712155"/>
            <a:ext cx="463640" cy="514382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PIJL-RECHTS 18"/>
          <p:cNvSpPr/>
          <p:nvPr/>
        </p:nvSpPr>
        <p:spPr>
          <a:xfrm>
            <a:off x="1970468" y="5206972"/>
            <a:ext cx="437881" cy="4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0" name="PIJL-RECHTS 19"/>
          <p:cNvSpPr/>
          <p:nvPr/>
        </p:nvSpPr>
        <p:spPr>
          <a:xfrm>
            <a:off x="1970468" y="5702248"/>
            <a:ext cx="437881" cy="43242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082739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</p:bld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F496CB"/>
      </a:accent1>
      <a:accent2>
        <a:srgbClr val="BC356F"/>
      </a:accent2>
      <a:accent3>
        <a:srgbClr val="E65331"/>
      </a:accent3>
      <a:accent4>
        <a:srgbClr val="F27E19"/>
      </a:accent4>
      <a:accent5>
        <a:srgbClr val="F2AC19"/>
      </a:accent5>
      <a:accent6>
        <a:srgbClr val="BC80E0"/>
      </a:accent6>
      <a:hlink>
        <a:srgbClr val="EF5285"/>
      </a:hlink>
      <a:folHlink>
        <a:srgbClr val="F77F90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23659B44-6E34-4CE8-8F0D-387DA7996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1866</TotalTime>
  <Words>929</Words>
  <Application>Microsoft Office PowerPoint</Application>
  <PresentationFormat>Breedbeeld</PresentationFormat>
  <Paragraphs>184</Paragraphs>
  <Slides>25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25</vt:i4>
      </vt:variant>
    </vt:vector>
  </HeadingPairs>
  <TitlesOfParts>
    <vt:vector size="29" baseType="lpstr">
      <vt:lpstr>Arial</vt:lpstr>
      <vt:lpstr>Trebuchet MS</vt:lpstr>
      <vt:lpstr>Wingdings 3</vt:lpstr>
      <vt:lpstr>Facet</vt:lpstr>
      <vt:lpstr>Welkom 4 Havo.</vt:lpstr>
      <vt:lpstr>Planner aankomende 2 uur.</vt:lpstr>
      <vt:lpstr>Maak opdrachten 1.1 t.m 1.4 (introductieopdrachten)</vt:lpstr>
      <vt:lpstr>PowerPoint-presentatie</vt:lpstr>
      <vt:lpstr>PowerPoint-presentatie</vt:lpstr>
      <vt:lpstr>Prisoners-dilemma</vt:lpstr>
      <vt:lpstr>Vanuit Tara bekeken.</vt:lpstr>
      <vt:lpstr>Vanuit Sofie bekeken.</vt:lpstr>
      <vt:lpstr>PowerPoint-presentatie</vt:lpstr>
      <vt:lpstr>Prisoners-dilemma omdat?</vt:lpstr>
      <vt:lpstr>Maak opdracht 1.5 t/m 1.6</vt:lpstr>
      <vt:lpstr>PowerPoint-presentatie</vt:lpstr>
      <vt:lpstr>Les 2: herhaling prisoners-dilemma en levensfases.</vt:lpstr>
      <vt:lpstr>Prisoners-dilemma</vt:lpstr>
      <vt:lpstr>Vanuit Tara bekeken.</vt:lpstr>
      <vt:lpstr>Vanuit Sofie bekeken.</vt:lpstr>
      <vt:lpstr>PowerPoint-presentatie</vt:lpstr>
      <vt:lpstr>Prisoners-dilemma omdat?</vt:lpstr>
      <vt:lpstr>Zelfstandig maken 1.8 t/m 1.10</vt:lpstr>
      <vt:lpstr>PowerPoint-presentatie</vt:lpstr>
      <vt:lpstr>Keuzes maken in het boekje jong en oud.</vt:lpstr>
      <vt:lpstr>Zelfstandig maken 1.11 en 1.12</vt:lpstr>
      <vt:lpstr>PowerPoint-presentatie</vt:lpstr>
      <vt:lpstr>Zelfstandig maken 1.14</vt:lpstr>
      <vt:lpstr>PowerPoint-presentatie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Welkom terug VWO 5.</dc:title>
  <dc:creator>Bas Jacobs</dc:creator>
  <cp:lastModifiedBy>Bas Jacobs</cp:lastModifiedBy>
  <cp:revision>47</cp:revision>
  <dcterms:created xsi:type="dcterms:W3CDTF">2016-09-06T06:57:02Z</dcterms:created>
  <dcterms:modified xsi:type="dcterms:W3CDTF">2017-12-03T09:31:33Z</dcterms:modified>
</cp:coreProperties>
</file>