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77" r:id="rId3"/>
    <p:sldId id="295" r:id="rId4"/>
    <p:sldId id="296" r:id="rId5"/>
    <p:sldId id="297" r:id="rId6"/>
    <p:sldId id="289" r:id="rId7"/>
    <p:sldId id="291" r:id="rId8"/>
    <p:sldId id="292" r:id="rId9"/>
    <p:sldId id="294" r:id="rId10"/>
    <p:sldId id="293" r:id="rId11"/>
    <p:sldId id="276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4 Havo.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6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Prisoners-dilemma omdat?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Wij zien dat ze allebei beter af zijn als ze beide opruimen.</a:t>
            </a:r>
          </a:p>
          <a:p>
            <a:r>
              <a:rPr lang="nl-NL" sz="2500" dirty="0" smtClean="0"/>
              <a:t>Daarentegen zullen ze dat beide niet doen omdat:</a:t>
            </a:r>
          </a:p>
          <a:p>
            <a:r>
              <a:rPr lang="nl-NL" sz="2500" dirty="0" smtClean="0"/>
              <a:t>Ongeacht wat de ander kiest, het is voor het individu altijd beter niet op te ruimen.</a:t>
            </a:r>
          </a:p>
          <a:p>
            <a:r>
              <a:rPr lang="nl-NL" sz="2500" dirty="0" smtClean="0"/>
              <a:t>Wanneer er 1 keuze altijd beter is dan de andere, spreken we van een dominante strategie. 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485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opdracht 1.5 t/m 1.6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10 minuten de tijd, eerder klaar, zelfstandig verder lezen en vraag 1.7/1.8 maken.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356063" y="2995523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356063" y="2995523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356063" y="2995522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356063" y="2995521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6356063" y="2995519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6356063" y="2995518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6356063" y="2995518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78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7317"/>
          <a:stretch/>
        </p:blipFill>
        <p:spPr>
          <a:xfrm>
            <a:off x="0" y="0"/>
            <a:ext cx="12192000" cy="529389"/>
          </a:xfrm>
          <a:prstGeom prst="rect">
            <a:avLst/>
          </a:prstGeom>
        </p:spPr>
      </p:pic>
      <p:pic>
        <p:nvPicPr>
          <p:cNvPr id="6" name="Tijdelijke aanduiding voor inhoud 4"/>
          <p:cNvPicPr>
            <a:picLocks noChangeAspect="1"/>
          </p:cNvPicPr>
          <p:nvPr/>
        </p:nvPicPr>
        <p:blipFill rotWithShape="1">
          <a:blip r:embed="rId2"/>
          <a:srcRect b="73770"/>
          <a:stretch/>
        </p:blipFill>
        <p:spPr>
          <a:xfrm>
            <a:off x="0" y="0"/>
            <a:ext cx="12192000" cy="1094874"/>
          </a:xfrm>
          <a:prstGeom prst="rect">
            <a:avLst/>
          </a:prstGeom>
        </p:spPr>
      </p:pic>
      <p:pic>
        <p:nvPicPr>
          <p:cNvPr id="7" name="Tijdelijke aanduiding voor inhoud 4"/>
          <p:cNvPicPr>
            <a:picLocks noChangeAspect="1"/>
          </p:cNvPicPr>
          <p:nvPr/>
        </p:nvPicPr>
        <p:blipFill rotWithShape="1">
          <a:blip r:embed="rId2"/>
          <a:srcRect b="61664"/>
          <a:stretch/>
        </p:blipFill>
        <p:spPr>
          <a:xfrm>
            <a:off x="0" y="0"/>
            <a:ext cx="12192000" cy="1600200"/>
          </a:xfrm>
          <a:prstGeom prst="rect">
            <a:avLst/>
          </a:prstGeom>
        </p:spPr>
      </p:pic>
      <p:pic>
        <p:nvPicPr>
          <p:cNvPr id="8" name="Tijdelijke aanduiding voor inhoud 4"/>
          <p:cNvPicPr>
            <a:picLocks noChangeAspect="1"/>
          </p:cNvPicPr>
          <p:nvPr/>
        </p:nvPicPr>
        <p:blipFill rotWithShape="1">
          <a:blip r:embed="rId2"/>
          <a:srcRect b="52152"/>
          <a:stretch/>
        </p:blipFill>
        <p:spPr>
          <a:xfrm>
            <a:off x="0" y="0"/>
            <a:ext cx="12192000" cy="1997242"/>
          </a:xfrm>
          <a:prstGeom prst="rect">
            <a:avLst/>
          </a:prstGeom>
        </p:spPr>
      </p:pic>
      <p:pic>
        <p:nvPicPr>
          <p:cNvPr id="9" name="Tijdelijke aanduiding voor inhoud 4"/>
          <p:cNvPicPr>
            <a:picLocks noChangeAspect="1"/>
          </p:cNvPicPr>
          <p:nvPr/>
        </p:nvPicPr>
        <p:blipFill rotWithShape="1">
          <a:blip r:embed="rId2"/>
          <a:srcRect b="36298"/>
          <a:stretch/>
        </p:blipFill>
        <p:spPr>
          <a:xfrm>
            <a:off x="0" y="0"/>
            <a:ext cx="12192000" cy="2658979"/>
          </a:xfrm>
          <a:prstGeom prst="rect">
            <a:avLst/>
          </a:prstGeom>
        </p:spPr>
      </p:pic>
      <p:pic>
        <p:nvPicPr>
          <p:cNvPr id="10" name="Tijdelijke aanduiding voor inhoud 4"/>
          <p:cNvPicPr>
            <a:picLocks noChangeAspect="1"/>
          </p:cNvPicPr>
          <p:nvPr/>
        </p:nvPicPr>
        <p:blipFill rotWithShape="1">
          <a:blip r:embed="rId2"/>
          <a:srcRect b="18139"/>
          <a:stretch/>
        </p:blipFill>
        <p:spPr>
          <a:xfrm>
            <a:off x="0" y="0"/>
            <a:ext cx="12192000" cy="3416968"/>
          </a:xfrm>
          <a:prstGeom prst="rect">
            <a:avLst/>
          </a:prstGeom>
        </p:spPr>
      </p:pic>
      <p:pic>
        <p:nvPicPr>
          <p:cNvPr id="11" name="Tijdelijke aanduiding voor inhou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74108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23952"/>
            <a:ext cx="12192000" cy="105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03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 herhaling </a:t>
            </a:r>
            <a:r>
              <a:rPr lang="nl-NL" dirty="0" err="1" smtClean="0"/>
              <a:t>prisoners</a:t>
            </a:r>
            <a:r>
              <a:rPr lang="nl-NL" dirty="0" smtClean="0"/>
              <a:t>-dilemma en levensfases.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0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Prisoners-dilemma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is het </a:t>
            </a:r>
            <a:r>
              <a:rPr lang="nl-NL" sz="2500" dirty="0" err="1" smtClean="0"/>
              <a:t>prisoners</a:t>
            </a:r>
            <a:r>
              <a:rPr lang="nl-NL" sz="2500" dirty="0" smtClean="0"/>
              <a:t>-dilemma?</a:t>
            </a:r>
          </a:p>
          <a:p>
            <a:r>
              <a:rPr lang="nl-NL" sz="2500" dirty="0" smtClean="0"/>
              <a:t>Zie tabel 1.1 </a:t>
            </a:r>
            <a:r>
              <a:rPr lang="nl-NL" sz="2500" dirty="0" err="1" smtClean="0"/>
              <a:t>blz</a:t>
            </a:r>
            <a:r>
              <a:rPr lang="nl-NL" sz="2500" dirty="0" smtClean="0"/>
              <a:t> 5</a:t>
            </a:r>
          </a:p>
          <a:p>
            <a:r>
              <a:rPr lang="nl-NL" sz="2500" dirty="0" smtClean="0"/>
              <a:t>Voor ons is duidelijk</a:t>
            </a:r>
          </a:p>
          <a:p>
            <a:r>
              <a:rPr lang="nl-NL" sz="2500" dirty="0" smtClean="0"/>
              <a:t>Beide opruimen? 30-30</a:t>
            </a:r>
          </a:p>
          <a:p>
            <a:r>
              <a:rPr lang="nl-NL" sz="2500" dirty="0" smtClean="0"/>
              <a:t>Beide niet opruimen 60-60</a:t>
            </a:r>
          </a:p>
          <a:p>
            <a:r>
              <a:rPr lang="nl-NL" sz="2500" dirty="0" smtClean="0"/>
              <a:t>1 van de 2 ruimt op. opruimer 70, niet opruimer 10.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113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Vanuit Tara bekeken.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792" y="1313645"/>
            <a:ext cx="8720210" cy="4727717"/>
          </a:xfrm>
        </p:spPr>
        <p:txBody>
          <a:bodyPr>
            <a:noAutofit/>
          </a:bodyPr>
          <a:lstStyle/>
          <a:p>
            <a:r>
              <a:rPr lang="nl-NL" sz="2500" dirty="0" smtClean="0"/>
              <a:t>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opruimt kost dat haar? 30 minuten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 kost dat haar? 10 minuten.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opruimt, ruimt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</a:t>
            </a:r>
          </a:p>
          <a:p>
            <a:r>
              <a:rPr lang="nl-NL" sz="2500" dirty="0" smtClean="0"/>
              <a:t>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opruimt kost dat haar? 70 minuten.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 kost dat haar? 60 minuten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opruimt, ruimt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</a:t>
            </a:r>
            <a:r>
              <a:rPr lang="nl-NL" sz="2500" dirty="0" err="1" smtClean="0"/>
              <a:t>opgeacht</a:t>
            </a:r>
            <a:r>
              <a:rPr lang="nl-NL" sz="2500" dirty="0" smtClean="0"/>
              <a:t> wat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doet, voor </a:t>
            </a:r>
            <a:r>
              <a:rPr lang="nl-NL" sz="2500" dirty="0" err="1" smtClean="0"/>
              <a:t>tara</a:t>
            </a:r>
            <a:r>
              <a:rPr lang="nl-NL" sz="2500" dirty="0" smtClean="0"/>
              <a:t> is het altijd korter als ze niet opruimt.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0631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Vanuit Sofie bekeken.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792" y="1313645"/>
            <a:ext cx="8720210" cy="4727717"/>
          </a:xfrm>
        </p:spPr>
        <p:txBody>
          <a:bodyPr>
            <a:noAutofit/>
          </a:bodyPr>
          <a:lstStyle/>
          <a:p>
            <a:r>
              <a:rPr lang="nl-NL" sz="2500" dirty="0" smtClean="0"/>
              <a:t>Ze denkt dat Tara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 kost dat haar? 30 minuten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 kost dat haar? 10 minuten.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opruimt, ruimt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</a:t>
            </a:r>
          </a:p>
          <a:p>
            <a:r>
              <a:rPr lang="nl-NL" sz="2500" dirty="0" smtClean="0"/>
              <a:t>Ze denkt dat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 kost dat haar? 70 minuten.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 kost dat haar? 60 minuten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opruimt, ruimt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</a:t>
            </a:r>
            <a:r>
              <a:rPr lang="nl-NL" sz="2500" dirty="0" err="1" smtClean="0"/>
              <a:t>opgeacht</a:t>
            </a:r>
            <a:r>
              <a:rPr lang="nl-NL" sz="2500" dirty="0" smtClean="0"/>
              <a:t> wat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doet, voor </a:t>
            </a:r>
            <a:r>
              <a:rPr lang="nl-NL" sz="2500" dirty="0" err="1" smtClean="0"/>
              <a:t>sofie</a:t>
            </a:r>
            <a:r>
              <a:rPr lang="nl-NL" sz="2500" dirty="0" smtClean="0"/>
              <a:t> is het altijd korter als ze niet opruimt.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4590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/>
          </p:nvPr>
        </p:nvGraphicFramePr>
        <p:xfrm>
          <a:off x="553791" y="1648496"/>
          <a:ext cx="8720384" cy="19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96"/>
                <a:gridCol w="2180096"/>
                <a:gridCol w="2180096"/>
                <a:gridCol w="2180096"/>
              </a:tblGrid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sofie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tara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30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70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60</a:t>
                      </a:r>
                      <a:endParaRPr lang="nl-NL" sz="2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ijdelijke aanduiding voor inhoud 4"/>
          <p:cNvGraphicFramePr>
            <a:graphicFrameLocks/>
          </p:cNvGraphicFramePr>
          <p:nvPr>
            <p:extLst/>
          </p:nvPr>
        </p:nvGraphicFramePr>
        <p:xfrm>
          <a:off x="553791" y="4209245"/>
          <a:ext cx="8720384" cy="19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96"/>
                <a:gridCol w="2180096"/>
                <a:gridCol w="2180096"/>
                <a:gridCol w="2180096"/>
              </a:tblGrid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sofie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tara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30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10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70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60</a:t>
                      </a:r>
                      <a:endParaRPr lang="nl-NL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553791" y="1083199"/>
            <a:ext cx="35277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Vanuit </a:t>
            </a:r>
            <a:r>
              <a:rPr lang="nl-NL" sz="2500" dirty="0" err="1" smtClean="0"/>
              <a:t>tara</a:t>
            </a:r>
            <a:r>
              <a:rPr lang="nl-NL" sz="2500" dirty="0" smtClean="0"/>
              <a:t> bekeken</a:t>
            </a:r>
            <a:endParaRPr lang="nl-NL" sz="2500" dirty="0"/>
          </a:p>
        </p:txBody>
      </p:sp>
      <p:sp>
        <p:nvSpPr>
          <p:cNvPr id="8" name="Tekstvak 7"/>
          <p:cNvSpPr txBox="1"/>
          <p:nvPr/>
        </p:nvSpPr>
        <p:spPr>
          <a:xfrm>
            <a:off x="553791" y="3643948"/>
            <a:ext cx="65295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Vanuit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bekeken.</a:t>
            </a:r>
            <a:endParaRPr lang="nl-NL" sz="2500" dirty="0"/>
          </a:p>
        </p:txBody>
      </p:sp>
      <p:sp>
        <p:nvSpPr>
          <p:cNvPr id="10" name="PIJL-OMLAAG 9"/>
          <p:cNvSpPr/>
          <p:nvPr/>
        </p:nvSpPr>
        <p:spPr>
          <a:xfrm>
            <a:off x="5087156" y="1083199"/>
            <a:ext cx="553790" cy="477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LAAG 11"/>
          <p:cNvSpPr/>
          <p:nvPr/>
        </p:nvSpPr>
        <p:spPr>
          <a:xfrm>
            <a:off x="7557754" y="1083199"/>
            <a:ext cx="553790" cy="477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LINKS 14"/>
          <p:cNvSpPr/>
          <p:nvPr/>
        </p:nvSpPr>
        <p:spPr>
          <a:xfrm>
            <a:off x="5769735" y="3129566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LINKS 15"/>
          <p:cNvSpPr/>
          <p:nvPr/>
        </p:nvSpPr>
        <p:spPr>
          <a:xfrm>
            <a:off x="7647904" y="3129566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-LINKS 16"/>
          <p:cNvSpPr/>
          <p:nvPr/>
        </p:nvSpPr>
        <p:spPr>
          <a:xfrm>
            <a:off x="7647904" y="5206971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LINKS 17"/>
          <p:cNvSpPr/>
          <p:nvPr/>
        </p:nvSpPr>
        <p:spPr>
          <a:xfrm>
            <a:off x="7647904" y="5712155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>
            <a:off x="1970468" y="5206972"/>
            <a:ext cx="437881" cy="432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>
            <a:off x="1970468" y="5702248"/>
            <a:ext cx="437881" cy="432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Prisoners-dilemma omdat?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Wij zien dat ze allebei beter af zijn als ze beide opruimen.</a:t>
            </a:r>
          </a:p>
          <a:p>
            <a:r>
              <a:rPr lang="nl-NL" sz="2500" dirty="0" smtClean="0"/>
              <a:t>Daarentegen zullen ze dat beide niet doen omdat:</a:t>
            </a:r>
          </a:p>
          <a:p>
            <a:r>
              <a:rPr lang="nl-NL" sz="2500" dirty="0" smtClean="0"/>
              <a:t>Ongeacht wat de ander kiest, het is voor het individu altijd beter niet op te ruimen.</a:t>
            </a:r>
          </a:p>
          <a:p>
            <a:r>
              <a:rPr lang="nl-NL" sz="2500" dirty="0" smtClean="0"/>
              <a:t>Wanneer er 1 keuze altijd beter is dan de andere, spreken we van een dominante strategie. 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042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maken </a:t>
            </a:r>
            <a:r>
              <a:rPr lang="nl-NL" dirty="0" smtClean="0"/>
              <a:t>1.8 t/m 1.10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Lees voor de opdrachten de bijbehorende stukken theorie.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8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530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Planner </a:t>
            </a:r>
            <a:r>
              <a:rPr lang="nl-NL" dirty="0" smtClean="0"/>
              <a:t>aankomende 2 uur.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600" dirty="0" smtClean="0"/>
              <a:t>Nabespreken toets.</a:t>
            </a:r>
          </a:p>
          <a:p>
            <a:r>
              <a:rPr lang="nl-NL" sz="2600" dirty="0" smtClean="0"/>
              <a:t>Jong en Oud </a:t>
            </a:r>
            <a:r>
              <a:rPr lang="nl-NL" sz="2600" dirty="0" smtClean="0"/>
              <a:t>volledige eerste hoofdstuk.</a:t>
            </a:r>
            <a:endParaRPr lang="nl-NL" sz="2600" dirty="0" smtClean="0"/>
          </a:p>
          <a:p>
            <a:r>
              <a:rPr lang="nl-NL" sz="2600" dirty="0" smtClean="0"/>
              <a:t>Theorie en uitleg vooral laatste uur van de week </a:t>
            </a:r>
            <a:r>
              <a:rPr lang="nl-NL" sz="2600" dirty="0" smtClean="0"/>
              <a:t>Keuzes </a:t>
            </a:r>
            <a:r>
              <a:rPr lang="nl-NL" sz="2600" dirty="0" smtClean="0"/>
              <a:t>maken</a:t>
            </a:r>
          </a:p>
          <a:p>
            <a:r>
              <a:rPr lang="nl-NL" sz="2600" dirty="0" smtClean="0"/>
              <a:t>Prisoners-dilemma</a:t>
            </a:r>
          </a:p>
          <a:p>
            <a:r>
              <a:rPr lang="nl-NL" sz="2600" dirty="0" smtClean="0"/>
              <a:t>Levensfases.</a:t>
            </a:r>
          </a:p>
          <a:p>
            <a:endParaRPr lang="nl-NL" sz="2600" dirty="0" smtClean="0"/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505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155"/>
          <a:stretch/>
        </p:blipFill>
        <p:spPr>
          <a:xfrm>
            <a:off x="0" y="0"/>
            <a:ext cx="12192000" cy="9504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020"/>
          <a:stretch/>
        </p:blipFill>
        <p:spPr>
          <a:xfrm>
            <a:off x="0" y="0"/>
            <a:ext cx="12192000" cy="175661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7082"/>
          <a:stretch/>
        </p:blipFill>
        <p:spPr>
          <a:xfrm>
            <a:off x="0" y="-1"/>
            <a:ext cx="12192000" cy="228600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3137"/>
          <a:stretch/>
        </p:blipFill>
        <p:spPr>
          <a:xfrm>
            <a:off x="0" y="0"/>
            <a:ext cx="12192000" cy="356134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32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12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Keuzes maken in het boekje jong en oud.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Je moet binnen de economie vaak keuzes maken.</a:t>
            </a:r>
          </a:p>
          <a:p>
            <a:r>
              <a:rPr lang="nl-NL" sz="2500" dirty="0" smtClean="0"/>
              <a:t>Veel economische keuzes beïnvloeden jezelf. (wel of niet doorleren)</a:t>
            </a:r>
          </a:p>
          <a:p>
            <a:r>
              <a:rPr lang="nl-NL" sz="2500" dirty="0" smtClean="0"/>
              <a:t>Maar ook veel economische keuzes beïnvloeden andere (gevangene dilemma)</a:t>
            </a:r>
          </a:p>
          <a:p>
            <a:r>
              <a:rPr lang="nl-NL" sz="2500" dirty="0" smtClean="0"/>
              <a:t>Dan zijn er ook nog keuzes die indirect effect hebben op andere generaties.</a:t>
            </a:r>
          </a:p>
          <a:p>
            <a:r>
              <a:rPr lang="nl-NL" sz="2500" dirty="0" smtClean="0"/>
              <a:t>Denk aan: leeg vissen van de zeek, beschadigen ozonlaag.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5636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maken </a:t>
            </a:r>
            <a:r>
              <a:rPr lang="nl-NL" dirty="0" smtClean="0"/>
              <a:t>1.11 en 1.12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voor de opdrachten de bijbehorende stukken theorie.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692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1561"/>
          <a:stretch/>
        </p:blipFill>
        <p:spPr>
          <a:xfrm>
            <a:off x="0" y="1"/>
            <a:ext cx="12192000" cy="22258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4134"/>
          <a:stretch/>
        </p:blipFill>
        <p:spPr>
          <a:xfrm>
            <a:off x="0" y="0"/>
            <a:ext cx="12192000" cy="38140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7905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71502"/>
            <a:ext cx="10599821" cy="150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42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Zelfstandig maken </a:t>
            </a:r>
            <a:r>
              <a:rPr lang="nl-NL" dirty="0" smtClean="0"/>
              <a:t>1.14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9731" y="2121456"/>
            <a:ext cx="7340958" cy="4829577"/>
          </a:xfrm>
        </p:spPr>
        <p:txBody>
          <a:bodyPr>
            <a:normAutofit/>
          </a:bodyPr>
          <a:lstStyle/>
          <a:p>
            <a:r>
              <a:rPr lang="nl-NL" sz="2500" dirty="0"/>
              <a:t>8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voor de opdrachten de bijbehorende stukken theorie.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6134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91399"/>
          <a:stretch/>
        </p:blipFill>
        <p:spPr>
          <a:xfrm>
            <a:off x="0" y="-1"/>
            <a:ext cx="12192000" cy="348917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2"/>
          <a:srcRect b="74198"/>
          <a:stretch/>
        </p:blipFill>
        <p:spPr>
          <a:xfrm>
            <a:off x="0" y="0"/>
            <a:ext cx="12192000" cy="1046748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2"/>
          <a:srcRect b="58182"/>
          <a:stretch/>
        </p:blipFill>
        <p:spPr>
          <a:xfrm>
            <a:off x="0" y="0"/>
            <a:ext cx="12192000" cy="1696454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 rotWithShape="1">
          <a:blip r:embed="rId2"/>
          <a:srcRect b="48396"/>
          <a:stretch/>
        </p:blipFill>
        <p:spPr>
          <a:xfrm>
            <a:off x="0" y="0"/>
            <a:ext cx="12192000" cy="2093496"/>
          </a:xfrm>
          <a:prstGeom prst="rect">
            <a:avLst/>
          </a:prstGeom>
        </p:spPr>
      </p:pic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/>
          <a:srcRect b="24076"/>
          <a:stretch/>
        </p:blipFill>
        <p:spPr>
          <a:xfrm>
            <a:off x="0" y="-1"/>
            <a:ext cx="12192000" cy="3080085"/>
          </a:xfrm>
          <a:prstGeom prst="rect">
            <a:avLst/>
          </a:prstGeom>
        </p:spPr>
      </p:pic>
      <p:pic>
        <p:nvPicPr>
          <p:cNvPr id="9" name="Tijdelijke aanduiding voor inhoud 3"/>
          <p:cNvPicPr>
            <a:picLocks noChangeAspect="1"/>
          </p:cNvPicPr>
          <p:nvPr/>
        </p:nvPicPr>
        <p:blipFill rotWithShape="1">
          <a:blip r:embed="rId2"/>
          <a:srcRect b="15475"/>
          <a:stretch/>
        </p:blipFill>
        <p:spPr>
          <a:xfrm>
            <a:off x="0" y="-1"/>
            <a:ext cx="12192000" cy="3429001"/>
          </a:xfrm>
          <a:prstGeom prst="rect">
            <a:avLst/>
          </a:prstGeom>
        </p:spPr>
      </p:pic>
      <p:pic>
        <p:nvPicPr>
          <p:cNvPr id="10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05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2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opdrachten 1.1 </a:t>
            </a:r>
            <a:r>
              <a:rPr lang="nl-NL" dirty="0" err="1" smtClean="0"/>
              <a:t>t.m</a:t>
            </a:r>
            <a:r>
              <a:rPr lang="nl-NL" dirty="0" smtClean="0"/>
              <a:t> 1.4 (introductieopdrachten)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10 minuten de tijd, eerder klaar, zelfstandig verder lezen en 1.2 samenwerken of niet.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356063" y="2995523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356063" y="2995523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356063" y="2995522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356063" y="2995521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6356063" y="2995520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6356063" y="2995519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6356063" y="2995518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6356063" y="2995518"/>
            <a:ext cx="3541690" cy="31677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83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-263" b="82837"/>
          <a:stretch/>
        </p:blipFill>
        <p:spPr>
          <a:xfrm>
            <a:off x="0" y="0"/>
            <a:ext cx="12224084" cy="12272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r="-66" b="55578"/>
          <a:stretch/>
        </p:blipFill>
        <p:spPr>
          <a:xfrm>
            <a:off x="-1" y="0"/>
            <a:ext cx="12200021" cy="31763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-66" b="36228"/>
          <a:stretch/>
        </p:blipFill>
        <p:spPr>
          <a:xfrm>
            <a:off x="-1" y="0"/>
            <a:ext cx="12200021" cy="45599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5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6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-99" r="99" b="48385"/>
          <a:stretch/>
        </p:blipFill>
        <p:spPr>
          <a:xfrm>
            <a:off x="0" y="-97631"/>
            <a:ext cx="12192000" cy="27927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0811"/>
          <a:stretch/>
        </p:blipFill>
        <p:spPr>
          <a:xfrm>
            <a:off x="0" y="-97630"/>
            <a:ext cx="12192000" cy="42846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7631"/>
            <a:ext cx="12192000" cy="541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3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Prisoners-dilemma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Wat is het </a:t>
            </a:r>
            <a:r>
              <a:rPr lang="nl-NL" sz="2500" dirty="0" err="1" smtClean="0"/>
              <a:t>prisoners</a:t>
            </a:r>
            <a:r>
              <a:rPr lang="nl-NL" sz="2500" dirty="0" smtClean="0"/>
              <a:t>-dilemma?</a:t>
            </a:r>
          </a:p>
          <a:p>
            <a:r>
              <a:rPr lang="nl-NL" sz="2500" dirty="0" smtClean="0"/>
              <a:t>Zie tabel 1.1 </a:t>
            </a:r>
            <a:r>
              <a:rPr lang="nl-NL" sz="2500" dirty="0" err="1" smtClean="0"/>
              <a:t>blz</a:t>
            </a:r>
            <a:r>
              <a:rPr lang="nl-NL" sz="2500" dirty="0" smtClean="0"/>
              <a:t> 5</a:t>
            </a:r>
          </a:p>
          <a:p>
            <a:r>
              <a:rPr lang="nl-NL" sz="2500" dirty="0" smtClean="0"/>
              <a:t>Voor ons is duidelijk</a:t>
            </a:r>
          </a:p>
          <a:p>
            <a:r>
              <a:rPr lang="nl-NL" sz="2500" dirty="0" smtClean="0"/>
              <a:t>Beide opruimen? 30-30</a:t>
            </a:r>
          </a:p>
          <a:p>
            <a:r>
              <a:rPr lang="nl-NL" sz="2500" dirty="0" smtClean="0"/>
              <a:t>Beide niet opruimen 60-60</a:t>
            </a:r>
          </a:p>
          <a:p>
            <a:r>
              <a:rPr lang="nl-NL" sz="2500" dirty="0" smtClean="0"/>
              <a:t>1 van de 2 ruimt op. opruimer 70, niet opruimer 10.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025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Vanuit Tara bekeken.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792" y="1313645"/>
            <a:ext cx="8720210" cy="4727717"/>
          </a:xfrm>
        </p:spPr>
        <p:txBody>
          <a:bodyPr>
            <a:noAutofit/>
          </a:bodyPr>
          <a:lstStyle/>
          <a:p>
            <a:r>
              <a:rPr lang="nl-NL" sz="2500" dirty="0" smtClean="0"/>
              <a:t>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opruimt kost dat haar? 30 minuten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 kost dat haar? 10 minuten.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opruimt, ruimt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</a:t>
            </a:r>
          </a:p>
          <a:p>
            <a:r>
              <a:rPr lang="nl-NL" sz="2500" dirty="0" smtClean="0"/>
              <a:t>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opruimt kost dat haar? 70 minuten.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 kost dat haar? 60 minuten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opruimt, ruimt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</a:t>
            </a:r>
            <a:r>
              <a:rPr lang="nl-NL" sz="2500" dirty="0" err="1" smtClean="0"/>
              <a:t>opgeacht</a:t>
            </a:r>
            <a:r>
              <a:rPr lang="nl-NL" sz="2500" dirty="0" smtClean="0"/>
              <a:t> wat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doet, voor </a:t>
            </a:r>
            <a:r>
              <a:rPr lang="nl-NL" sz="2500" dirty="0" err="1" smtClean="0"/>
              <a:t>tara</a:t>
            </a:r>
            <a:r>
              <a:rPr lang="nl-NL" sz="2500" dirty="0" smtClean="0"/>
              <a:t> is het altijd korter als ze niet opruimt.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7192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Vanuit Sofie bekeken.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792" y="1313645"/>
            <a:ext cx="8720210" cy="4727717"/>
          </a:xfrm>
        </p:spPr>
        <p:txBody>
          <a:bodyPr>
            <a:noAutofit/>
          </a:bodyPr>
          <a:lstStyle/>
          <a:p>
            <a:r>
              <a:rPr lang="nl-NL" sz="2500" dirty="0" smtClean="0"/>
              <a:t>Ze denkt dat Tara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 kost dat haar? 30 minuten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 kost dat haar? 10 minuten.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opruimt, ruimt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</a:t>
            </a:r>
          </a:p>
          <a:p>
            <a:r>
              <a:rPr lang="nl-NL" sz="2500" dirty="0" smtClean="0"/>
              <a:t>Ze denkt dat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opruimt kost dat haar? 70 minuten.</a:t>
            </a:r>
          </a:p>
          <a:p>
            <a:r>
              <a:rPr lang="nl-NL" sz="2500" dirty="0" smtClean="0"/>
              <a:t>Als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opruimt kost dat haar? 60 minuten</a:t>
            </a:r>
          </a:p>
          <a:p>
            <a:r>
              <a:rPr lang="nl-NL" sz="2500" dirty="0" smtClean="0"/>
              <a:t>Dus als ze denkt dat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niet opruimt, ruimt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niet op.</a:t>
            </a:r>
          </a:p>
          <a:p>
            <a:r>
              <a:rPr lang="nl-NL" sz="2500" dirty="0" err="1" smtClean="0"/>
              <a:t>Cq</a:t>
            </a:r>
            <a:r>
              <a:rPr lang="nl-NL" sz="2500" dirty="0" smtClean="0"/>
              <a:t> </a:t>
            </a:r>
            <a:r>
              <a:rPr lang="nl-NL" sz="2500" dirty="0" err="1" smtClean="0"/>
              <a:t>opgeacht</a:t>
            </a:r>
            <a:r>
              <a:rPr lang="nl-NL" sz="2500" dirty="0" smtClean="0"/>
              <a:t> wat </a:t>
            </a:r>
            <a:r>
              <a:rPr lang="nl-NL" sz="2500" dirty="0" err="1" smtClean="0"/>
              <a:t>tara</a:t>
            </a:r>
            <a:r>
              <a:rPr lang="nl-NL" sz="2500" dirty="0" smtClean="0"/>
              <a:t> doet, voor </a:t>
            </a:r>
            <a:r>
              <a:rPr lang="nl-NL" sz="2500" dirty="0" err="1" smtClean="0"/>
              <a:t>sofie</a:t>
            </a:r>
            <a:r>
              <a:rPr lang="nl-NL" sz="2500" dirty="0" smtClean="0"/>
              <a:t> is het altijd korter als ze niet opruimt.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4679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/>
          </p:nvPr>
        </p:nvGraphicFramePr>
        <p:xfrm>
          <a:off x="553791" y="1648496"/>
          <a:ext cx="8720384" cy="19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96"/>
                <a:gridCol w="2180096"/>
                <a:gridCol w="2180096"/>
                <a:gridCol w="2180096"/>
              </a:tblGrid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sofie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tara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30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70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60</a:t>
                      </a:r>
                      <a:endParaRPr lang="nl-NL" sz="2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ijdelijke aanduiding voor inhoud 4"/>
          <p:cNvGraphicFramePr>
            <a:graphicFrameLocks/>
          </p:cNvGraphicFramePr>
          <p:nvPr>
            <p:extLst/>
          </p:nvPr>
        </p:nvGraphicFramePr>
        <p:xfrm>
          <a:off x="553791" y="4209245"/>
          <a:ext cx="8720384" cy="1995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096"/>
                <a:gridCol w="2180096"/>
                <a:gridCol w="2180096"/>
                <a:gridCol w="2180096"/>
              </a:tblGrid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sofie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r>
                        <a:rPr lang="nl-NL" sz="2500" dirty="0" err="1" smtClean="0"/>
                        <a:t>tara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30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10</a:t>
                      </a:r>
                      <a:endParaRPr lang="nl-NL" sz="2500" dirty="0"/>
                    </a:p>
                  </a:txBody>
                  <a:tcPr/>
                </a:tc>
              </a:tr>
              <a:tr h="498863">
                <a:tc>
                  <a:txBody>
                    <a:bodyPr/>
                    <a:lstStyle/>
                    <a:p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Ruimt niet op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70</a:t>
                      </a:r>
                      <a:endParaRPr lang="nl-NL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500" dirty="0" smtClean="0"/>
                        <a:t>60</a:t>
                      </a:r>
                      <a:endParaRPr lang="nl-NL" sz="2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553791" y="1083199"/>
            <a:ext cx="35277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Vanuit </a:t>
            </a:r>
            <a:r>
              <a:rPr lang="nl-NL" sz="2500" dirty="0" err="1" smtClean="0"/>
              <a:t>tara</a:t>
            </a:r>
            <a:r>
              <a:rPr lang="nl-NL" sz="2500" dirty="0" smtClean="0"/>
              <a:t> bekeken</a:t>
            </a:r>
            <a:endParaRPr lang="nl-NL" sz="2500" dirty="0"/>
          </a:p>
        </p:txBody>
      </p:sp>
      <p:sp>
        <p:nvSpPr>
          <p:cNvPr id="8" name="Tekstvak 7"/>
          <p:cNvSpPr txBox="1"/>
          <p:nvPr/>
        </p:nvSpPr>
        <p:spPr>
          <a:xfrm>
            <a:off x="553791" y="3643948"/>
            <a:ext cx="65295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500" dirty="0" smtClean="0"/>
              <a:t>Vanuit </a:t>
            </a:r>
            <a:r>
              <a:rPr lang="nl-NL" sz="2500" dirty="0" err="1" smtClean="0"/>
              <a:t>sofie</a:t>
            </a:r>
            <a:r>
              <a:rPr lang="nl-NL" sz="2500" dirty="0" smtClean="0"/>
              <a:t> bekeken.</a:t>
            </a:r>
            <a:endParaRPr lang="nl-NL" sz="2500" dirty="0"/>
          </a:p>
        </p:txBody>
      </p:sp>
      <p:sp>
        <p:nvSpPr>
          <p:cNvPr id="10" name="PIJL-OMLAAG 9"/>
          <p:cNvSpPr/>
          <p:nvPr/>
        </p:nvSpPr>
        <p:spPr>
          <a:xfrm>
            <a:off x="5087156" y="1083199"/>
            <a:ext cx="553790" cy="477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LAAG 11"/>
          <p:cNvSpPr/>
          <p:nvPr/>
        </p:nvSpPr>
        <p:spPr>
          <a:xfrm>
            <a:off x="7557754" y="1083199"/>
            <a:ext cx="553790" cy="4770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LINKS 14"/>
          <p:cNvSpPr/>
          <p:nvPr/>
        </p:nvSpPr>
        <p:spPr>
          <a:xfrm>
            <a:off x="5769735" y="3129566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LINKS 15"/>
          <p:cNvSpPr/>
          <p:nvPr/>
        </p:nvSpPr>
        <p:spPr>
          <a:xfrm>
            <a:off x="7647904" y="3129566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-LINKS 16"/>
          <p:cNvSpPr/>
          <p:nvPr/>
        </p:nvSpPr>
        <p:spPr>
          <a:xfrm>
            <a:off x="7647904" y="5206971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LINKS 17"/>
          <p:cNvSpPr/>
          <p:nvPr/>
        </p:nvSpPr>
        <p:spPr>
          <a:xfrm>
            <a:off x="7647904" y="5712155"/>
            <a:ext cx="463640" cy="5143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>
            <a:off x="1970468" y="5206972"/>
            <a:ext cx="437881" cy="432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RECHTS 19"/>
          <p:cNvSpPr/>
          <p:nvPr/>
        </p:nvSpPr>
        <p:spPr>
          <a:xfrm>
            <a:off x="1970468" y="5702248"/>
            <a:ext cx="437881" cy="432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27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1866</TotalTime>
  <Words>929</Words>
  <Application>Microsoft Office PowerPoint</Application>
  <PresentationFormat>Breedbeeld</PresentationFormat>
  <Paragraphs>184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Welkom 4 Havo.</vt:lpstr>
      <vt:lpstr>Planner aankomende 2 uur.</vt:lpstr>
      <vt:lpstr>Maak opdrachten 1.1 t.m 1.4 (introductieopdrachten)</vt:lpstr>
      <vt:lpstr>PowerPoint-presentatie</vt:lpstr>
      <vt:lpstr>PowerPoint-presentatie</vt:lpstr>
      <vt:lpstr>Prisoners-dilemma</vt:lpstr>
      <vt:lpstr>Vanuit Tara bekeken.</vt:lpstr>
      <vt:lpstr>Vanuit Sofie bekeken.</vt:lpstr>
      <vt:lpstr>PowerPoint-presentatie</vt:lpstr>
      <vt:lpstr>Prisoners-dilemma omdat?</vt:lpstr>
      <vt:lpstr>Maak opdracht 1.5 t/m 1.6</vt:lpstr>
      <vt:lpstr>PowerPoint-presentatie</vt:lpstr>
      <vt:lpstr>Les 2: herhaling prisoners-dilemma en levensfases.</vt:lpstr>
      <vt:lpstr>Prisoners-dilemma</vt:lpstr>
      <vt:lpstr>Vanuit Tara bekeken.</vt:lpstr>
      <vt:lpstr>Vanuit Sofie bekeken.</vt:lpstr>
      <vt:lpstr>PowerPoint-presentatie</vt:lpstr>
      <vt:lpstr>Prisoners-dilemma omdat?</vt:lpstr>
      <vt:lpstr>Zelfstandig maken 1.8 t/m 1.10</vt:lpstr>
      <vt:lpstr>PowerPoint-presentatie</vt:lpstr>
      <vt:lpstr>Keuzes maken in het boekje jong en oud.</vt:lpstr>
      <vt:lpstr>Zelfstandig maken 1.11 en 1.12</vt:lpstr>
      <vt:lpstr>PowerPoint-presentatie</vt:lpstr>
      <vt:lpstr>Zelfstandig maken 1.14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 VWO 5.</dc:title>
  <dc:creator>Bas Jacobs</dc:creator>
  <cp:lastModifiedBy>Bas Jacobs</cp:lastModifiedBy>
  <cp:revision>47</cp:revision>
  <dcterms:created xsi:type="dcterms:W3CDTF">2016-09-06T06:57:02Z</dcterms:created>
  <dcterms:modified xsi:type="dcterms:W3CDTF">2017-12-03T09:31:33Z</dcterms:modified>
</cp:coreProperties>
</file>